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63" r:id="rId5"/>
    <p:sldId id="260" r:id="rId6"/>
    <p:sldId id="261" r:id="rId7"/>
  </p:sldIdLst>
  <p:sldSz cx="18288000" cy="10287000"/>
  <p:notesSz cx="6858000" cy="9144000"/>
  <p:embeddedFontLst>
    <p:embeddedFont>
      <p:font typeface="Alice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nva Sans 1" panose="020B0604020202020204" charset="0"/>
      <p:regular r:id="rId14"/>
    </p:embeddedFont>
    <p:embeddedFont>
      <p:font typeface="Canva Sans 1 Bold" panose="020B0604020202020204" charset="0"/>
      <p:regular r:id="rId15"/>
      <p:bold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Glacial Indifference Bold" panose="020B0604020202020204" charset="0"/>
      <p:regular r:id="rId21"/>
      <p:bold r:id="rId22"/>
    </p:embeddedFont>
    <p:embeddedFont>
      <p:font typeface="Hind Guntur Medium" panose="02000000000000000000" pitchFamily="2" charset="0"/>
      <p:regular r:id="rId23"/>
    </p:embeddedFont>
    <p:embeddedFont>
      <p:font typeface="Kollektif" panose="020B0604020202020204" charset="0"/>
      <p:regular r:id="rId24"/>
    </p:embeddedFont>
    <p:embeddedFont>
      <p:font typeface="Kollektif Bold" panose="020B0604020202020204" charset="0"/>
      <p:regular r:id="rId25"/>
      <p:bold r:id="rId26"/>
    </p:embeddedFont>
    <p:embeddedFont>
      <p:font typeface="League Spartan" panose="020B0604020202020204" charset="0"/>
      <p:regular r:id="rId27"/>
      <p:bold r:id="rId28"/>
    </p:embeddedFont>
    <p:embeddedFont>
      <p:font typeface="Roboto Condensed Bold" panose="020B0604020202020204" charset="0"/>
      <p:regular r:id="rId29"/>
      <p:bold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77621" autoAdjust="0"/>
  </p:normalViewPr>
  <p:slideViewPr>
    <p:cSldViewPr>
      <p:cViewPr varScale="1">
        <p:scale>
          <a:sx n="58" d="100"/>
          <a:sy n="58" d="100"/>
        </p:scale>
        <p:origin x="14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font" Target="fonts/font22.fntdata"/><Relationship Id="rId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FD46C-C080-46CC-9923-B276ECD1D2F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0A0BB-4413-4050-AB03-F2954C0CB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2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 Conclusions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There appears to be some correlation between the location of MARTA stations and crimes reported in Atlanta in 2022.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crimes near stations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static/</a:t>
            </a:r>
            <a:r>
              <a:rPr lang="en-US" b="0" u="sng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/crimes-near-stations.png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Discussion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Need to weigh an increase in crimes against a potential benefit in traffic, environmental, health, and other societal factors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 similar analysis would need to be conducted in other cities to corroborate findings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Other confounding factors may affect the level of crime near MARTA stations: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Proximity to high-traffic locations such as shopping malls. For instance, in Buckhead, we can see that crimes are densely centered at the location of shopping malls and retail districts.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![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Buckhead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static/</a:t>
            </a:r>
            <a:r>
              <a:rPr lang="en-US" b="0" u="sng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/buckhead.png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Location of MARTA rail stations in urban vs rural/suburban neighborhoods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Level of security measures nearby MARTA rail stations in place to reduce crimes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0A0BB-4413-4050-AB03-F2954C0CBF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22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26" Type="http://schemas.openxmlformats.org/officeDocument/2006/relationships/image" Target="../media/image36.svg"/><Relationship Id="rId3" Type="http://schemas.openxmlformats.org/officeDocument/2006/relationships/image" Target="../media/image13.svg"/><Relationship Id="rId21" Type="http://schemas.openxmlformats.org/officeDocument/2006/relationships/image" Target="../media/image31.png"/><Relationship Id="rId34" Type="http://schemas.openxmlformats.org/officeDocument/2006/relationships/image" Target="../media/image44.sv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2" Type="http://schemas.openxmlformats.org/officeDocument/2006/relationships/image" Target="../media/image12.png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24" Type="http://schemas.openxmlformats.org/officeDocument/2006/relationships/image" Target="../media/image34.svg"/><Relationship Id="rId32" Type="http://schemas.openxmlformats.org/officeDocument/2006/relationships/image" Target="../media/image42.sv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svg"/><Relationship Id="rId10" Type="http://schemas.openxmlformats.org/officeDocument/2006/relationships/image" Target="../media/image20.pn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svg"/><Relationship Id="rId22" Type="http://schemas.openxmlformats.org/officeDocument/2006/relationships/image" Target="../media/image32.svg"/><Relationship Id="rId27" Type="http://schemas.openxmlformats.org/officeDocument/2006/relationships/image" Target="../media/image37.png"/><Relationship Id="rId30" Type="http://schemas.openxmlformats.org/officeDocument/2006/relationships/image" Target="../media/image40.svg"/><Relationship Id="rId8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82572" y="4491550"/>
            <a:ext cx="7305428" cy="0"/>
          </a:xfrm>
          <a:prstGeom prst="line">
            <a:avLst/>
          </a:prstGeom>
          <a:ln w="28575" cap="rnd">
            <a:solidFill>
              <a:srgbClr val="796D6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918328" y="0"/>
            <a:ext cx="8496437" cy="10287000"/>
            <a:chOff x="0" y="0"/>
            <a:chExt cx="524891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48910" cy="6355080"/>
            </a:xfrm>
            <a:custGeom>
              <a:avLst/>
              <a:gdLst/>
              <a:ahLst/>
              <a:cxnLst/>
              <a:rect l="l" t="t" r="r" b="b"/>
              <a:pathLst>
                <a:path w="5248910" h="6355080">
                  <a:moveTo>
                    <a:pt x="1978660" y="1438910"/>
                  </a:moveTo>
                  <a:lnTo>
                    <a:pt x="3078480" y="151130"/>
                  </a:lnTo>
                  <a:lnTo>
                    <a:pt x="3078480" y="1842770"/>
                  </a:lnTo>
                  <a:cubicBezTo>
                    <a:pt x="3253740" y="1770380"/>
                    <a:pt x="3430270" y="1703070"/>
                    <a:pt x="3606800" y="1639570"/>
                  </a:cubicBezTo>
                  <a:cubicBezTo>
                    <a:pt x="4226560" y="1419860"/>
                    <a:pt x="4907280" y="1742440"/>
                    <a:pt x="5126990" y="2362200"/>
                  </a:cubicBezTo>
                  <a:cubicBezTo>
                    <a:pt x="5172710" y="2489200"/>
                    <a:pt x="5195570" y="2623820"/>
                    <a:pt x="5195570" y="2758440"/>
                  </a:cubicBezTo>
                  <a:lnTo>
                    <a:pt x="5195570" y="2758440"/>
                  </a:lnTo>
                  <a:cubicBezTo>
                    <a:pt x="5196840" y="3079750"/>
                    <a:pt x="5031740" y="3378200"/>
                    <a:pt x="4761230" y="3548380"/>
                  </a:cubicBezTo>
                  <a:lnTo>
                    <a:pt x="3265170" y="4490720"/>
                  </a:lnTo>
                  <a:lnTo>
                    <a:pt x="5248910" y="4673600"/>
                  </a:lnTo>
                  <a:lnTo>
                    <a:pt x="5248910" y="6355080"/>
                  </a:lnTo>
                  <a:lnTo>
                    <a:pt x="1158240" y="5979160"/>
                  </a:lnTo>
                  <a:lnTo>
                    <a:pt x="1158240" y="4883150"/>
                  </a:lnTo>
                  <a:cubicBezTo>
                    <a:pt x="885190" y="5054600"/>
                    <a:pt x="610870" y="5236210"/>
                    <a:pt x="337820" y="5430520"/>
                  </a:cubicBezTo>
                  <a:lnTo>
                    <a:pt x="337820" y="3360420"/>
                  </a:lnTo>
                  <a:lnTo>
                    <a:pt x="637540" y="2747010"/>
                  </a:lnTo>
                  <a:lnTo>
                    <a:pt x="0" y="3361690"/>
                  </a:lnTo>
                  <a:lnTo>
                    <a:pt x="0" y="1905000"/>
                  </a:lnTo>
                  <a:lnTo>
                    <a:pt x="1978660" y="0"/>
                  </a:lnTo>
                  <a:lnTo>
                    <a:pt x="1978660" y="1438910"/>
                  </a:lnTo>
                  <a:close/>
                </a:path>
              </a:pathLst>
            </a:custGeom>
            <a:blipFill>
              <a:blip r:embed="rId2"/>
              <a:stretch>
                <a:fillRect l="-28879" r="-52674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388209"/>
            <a:ext cx="8889628" cy="53671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90034" y="83409"/>
            <a:ext cx="9161214" cy="822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54"/>
              </a:lnSpc>
            </a:pPr>
            <a:r>
              <a:rPr lang="en-US" sz="15610">
                <a:solidFill>
                  <a:srgbClr val="004AAD"/>
                </a:solidFill>
                <a:latin typeface="Kollektif Bold"/>
              </a:rPr>
              <a:t>Secret of NIMBY</a:t>
            </a:r>
          </a:p>
          <a:p>
            <a:pPr>
              <a:lnSpc>
                <a:spcPts val="21854"/>
              </a:lnSpc>
            </a:pPr>
            <a:endParaRPr lang="en-US" sz="15610">
              <a:solidFill>
                <a:srgbClr val="004AAD"/>
              </a:solidFill>
              <a:latin typeface="Kollektif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79208" y="6326442"/>
            <a:ext cx="8218194" cy="29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5"/>
              </a:lnSpc>
            </a:pPr>
            <a:r>
              <a:rPr lang="en-US" sz="4167" dirty="0">
                <a:solidFill>
                  <a:srgbClr val="000000"/>
                </a:solidFill>
                <a:latin typeface="Alice"/>
              </a:rPr>
              <a:t>Analysis of Atlanta Crimes in Relation to the Location of MARTA Rail Stations (2022)</a:t>
            </a:r>
          </a:p>
          <a:p>
            <a:pPr algn="ctr">
              <a:lnSpc>
                <a:spcPts val="5835"/>
              </a:lnSpc>
            </a:pPr>
            <a:endParaRPr lang="en-US" sz="4167" dirty="0">
              <a:solidFill>
                <a:srgbClr val="000000"/>
              </a:solidFill>
              <a:latin typeface="Ali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765473" y="8037854"/>
            <a:ext cx="2522527" cy="213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</a:pPr>
            <a:r>
              <a:rPr lang="en-US" sz="2095">
                <a:solidFill>
                  <a:srgbClr val="000000"/>
                </a:solidFill>
                <a:latin typeface="Canva Sans 1 Bold"/>
              </a:rPr>
              <a:t>Created by </a:t>
            </a:r>
          </a:p>
          <a:p>
            <a:pPr algn="ctr">
              <a:lnSpc>
                <a:spcPts val="2374"/>
              </a:lnSpc>
            </a:pPr>
            <a:r>
              <a:rPr lang="en-US" sz="1695">
                <a:solidFill>
                  <a:srgbClr val="000000"/>
                </a:solidFill>
                <a:latin typeface="Canva Sans 1 Bold"/>
              </a:rPr>
              <a:t>Park, Meeyoung</a:t>
            </a:r>
          </a:p>
          <a:p>
            <a:pPr algn="ctr">
              <a:lnSpc>
                <a:spcPts val="2374"/>
              </a:lnSpc>
            </a:pPr>
            <a:r>
              <a:rPr lang="en-US" sz="1695">
                <a:solidFill>
                  <a:srgbClr val="000000"/>
                </a:solidFill>
                <a:latin typeface="Canva Sans 1 Bold"/>
              </a:rPr>
              <a:t> Marshall, Ryan</a:t>
            </a:r>
          </a:p>
          <a:p>
            <a:pPr algn="ctr">
              <a:lnSpc>
                <a:spcPts val="2374"/>
              </a:lnSpc>
            </a:pPr>
            <a:r>
              <a:rPr lang="en-US" sz="1695">
                <a:solidFill>
                  <a:srgbClr val="000000"/>
                </a:solidFill>
                <a:latin typeface="Canva Sans 1 Bold"/>
              </a:rPr>
              <a:t>Bhimavarapu, Lakshmi</a:t>
            </a:r>
          </a:p>
          <a:p>
            <a:pPr algn="ctr">
              <a:lnSpc>
                <a:spcPts val="2374"/>
              </a:lnSpc>
            </a:pPr>
            <a:r>
              <a:rPr lang="en-US" sz="1695">
                <a:solidFill>
                  <a:srgbClr val="000000"/>
                </a:solidFill>
                <a:latin typeface="Canva Sans 1 Bold"/>
              </a:rPr>
              <a:t>   Bergman, Annalyse</a:t>
            </a:r>
          </a:p>
          <a:p>
            <a:pPr algn="ctr">
              <a:lnSpc>
                <a:spcPts val="2374"/>
              </a:lnSpc>
            </a:pPr>
            <a:r>
              <a:rPr lang="en-US" sz="1695">
                <a:solidFill>
                  <a:srgbClr val="000000"/>
                </a:solidFill>
                <a:latin typeface="Canva Sans 1 Bold"/>
              </a:rPr>
              <a:t> Lu, Yi</a:t>
            </a:r>
          </a:p>
          <a:p>
            <a:pPr algn="ctr">
              <a:lnSpc>
                <a:spcPts val="2374"/>
              </a:lnSpc>
            </a:pPr>
            <a:endParaRPr lang="en-US" sz="1695">
              <a:solidFill>
                <a:srgbClr val="000000"/>
              </a:solidFill>
              <a:latin typeface="Canva Sans 1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55839" y="5329707"/>
            <a:ext cx="12360653" cy="6214450"/>
            <a:chOff x="0" y="0"/>
            <a:chExt cx="7820660" cy="3931920"/>
          </a:xfrm>
        </p:grpSpPr>
        <p:sp>
          <p:nvSpPr>
            <p:cNvPr id="3" name="Freeform 3"/>
            <p:cNvSpPr/>
            <p:nvPr/>
          </p:nvSpPr>
          <p:spPr>
            <a:xfrm>
              <a:off x="-11430" y="-1270"/>
              <a:ext cx="7843520" cy="3934460"/>
            </a:xfrm>
            <a:custGeom>
              <a:avLst/>
              <a:gdLst/>
              <a:ahLst/>
              <a:cxnLst/>
              <a:rect l="l" t="t" r="r" b="b"/>
              <a:pathLst>
                <a:path w="7843520" h="3934460">
                  <a:moveTo>
                    <a:pt x="7797800" y="1043940"/>
                  </a:moveTo>
                  <a:cubicBezTo>
                    <a:pt x="7791450" y="952500"/>
                    <a:pt x="7766050" y="863600"/>
                    <a:pt x="7727950" y="777240"/>
                  </a:cubicBezTo>
                  <a:cubicBezTo>
                    <a:pt x="7592060" y="478790"/>
                    <a:pt x="7280910" y="233680"/>
                    <a:pt x="6954519" y="189230"/>
                  </a:cubicBezTo>
                  <a:cubicBezTo>
                    <a:pt x="6681469" y="156210"/>
                    <a:pt x="6409689" y="127000"/>
                    <a:pt x="6139179" y="102870"/>
                  </a:cubicBezTo>
                  <a:cubicBezTo>
                    <a:pt x="5712459" y="64770"/>
                    <a:pt x="5287009" y="36830"/>
                    <a:pt x="4864099" y="20320"/>
                  </a:cubicBezTo>
                  <a:cubicBezTo>
                    <a:pt x="4464049" y="5080"/>
                    <a:pt x="4065269" y="0"/>
                    <a:pt x="3665219" y="3810"/>
                  </a:cubicBezTo>
                  <a:cubicBezTo>
                    <a:pt x="2744470" y="12700"/>
                    <a:pt x="1823720" y="74930"/>
                    <a:pt x="889000" y="189230"/>
                  </a:cubicBezTo>
                  <a:cubicBezTo>
                    <a:pt x="469900" y="246380"/>
                    <a:pt x="76200" y="635000"/>
                    <a:pt x="45720" y="1042670"/>
                  </a:cubicBezTo>
                  <a:cubicBezTo>
                    <a:pt x="0" y="1657350"/>
                    <a:pt x="0" y="2274570"/>
                    <a:pt x="45720" y="2890520"/>
                  </a:cubicBezTo>
                  <a:cubicBezTo>
                    <a:pt x="76200" y="3299460"/>
                    <a:pt x="468630" y="3688080"/>
                    <a:pt x="889000" y="3743960"/>
                  </a:cubicBezTo>
                  <a:cubicBezTo>
                    <a:pt x="1336040" y="3798570"/>
                    <a:pt x="1780540" y="3841750"/>
                    <a:pt x="2223770" y="3872230"/>
                  </a:cubicBezTo>
                  <a:cubicBezTo>
                    <a:pt x="2600960" y="3898900"/>
                    <a:pt x="2978150" y="3916680"/>
                    <a:pt x="3352800" y="3924300"/>
                  </a:cubicBezTo>
                  <a:cubicBezTo>
                    <a:pt x="3804920" y="3934460"/>
                    <a:pt x="4258310" y="3933190"/>
                    <a:pt x="4710430" y="3917950"/>
                  </a:cubicBezTo>
                  <a:cubicBezTo>
                    <a:pt x="5030470" y="3907790"/>
                    <a:pt x="5350510" y="3891280"/>
                    <a:pt x="5670550" y="3867150"/>
                  </a:cubicBezTo>
                  <a:cubicBezTo>
                    <a:pt x="5797550" y="3858260"/>
                    <a:pt x="5925820" y="3848100"/>
                    <a:pt x="6052820" y="3836670"/>
                  </a:cubicBezTo>
                  <a:cubicBezTo>
                    <a:pt x="6245860" y="3820161"/>
                    <a:pt x="6438900" y="3801111"/>
                    <a:pt x="6631940" y="3779520"/>
                  </a:cubicBezTo>
                  <a:cubicBezTo>
                    <a:pt x="6738620" y="3768090"/>
                    <a:pt x="6845300" y="3755390"/>
                    <a:pt x="6951980" y="3742690"/>
                  </a:cubicBezTo>
                  <a:cubicBezTo>
                    <a:pt x="7372350" y="3685540"/>
                    <a:pt x="7764780" y="3296920"/>
                    <a:pt x="7796530" y="2889251"/>
                  </a:cubicBezTo>
                  <a:cubicBezTo>
                    <a:pt x="7843520" y="2275840"/>
                    <a:pt x="7843520" y="1658620"/>
                    <a:pt x="7797800" y="1043940"/>
                  </a:cubicBezTo>
                  <a:close/>
                </a:path>
              </a:pathLst>
            </a:custGeom>
            <a:blipFill>
              <a:blip r:embed="rId2"/>
              <a:stretch>
                <a:fillRect t="-33068" r="-4297" b="-30279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848798" y="-105804"/>
            <a:ext cx="7740349" cy="10392804"/>
            <a:chOff x="0" y="0"/>
            <a:chExt cx="4076700" cy="5473700"/>
          </a:xfrm>
        </p:grpSpPr>
        <p:sp>
          <p:nvSpPr>
            <p:cNvPr id="5" name="Freeform 5"/>
            <p:cNvSpPr/>
            <p:nvPr/>
          </p:nvSpPr>
          <p:spPr>
            <a:xfrm>
              <a:off x="38100" y="0"/>
              <a:ext cx="4038600" cy="5473700"/>
            </a:xfrm>
            <a:custGeom>
              <a:avLst/>
              <a:gdLst/>
              <a:ahLst/>
              <a:cxnLst/>
              <a:rect l="l" t="t" r="r" b="b"/>
              <a:pathLst>
                <a:path w="4038600" h="5473700">
                  <a:moveTo>
                    <a:pt x="4038600" y="0"/>
                  </a:moveTo>
                  <a:lnTo>
                    <a:pt x="4038600" y="5473700"/>
                  </a:lnTo>
                  <a:lnTo>
                    <a:pt x="0" y="5473700"/>
                  </a:lnTo>
                  <a:cubicBezTo>
                    <a:pt x="0" y="5473700"/>
                    <a:pt x="25400" y="5397500"/>
                    <a:pt x="38100" y="5372100"/>
                  </a:cubicBezTo>
                  <a:cubicBezTo>
                    <a:pt x="50800" y="5346700"/>
                    <a:pt x="38100" y="5295900"/>
                    <a:pt x="38100" y="5245100"/>
                  </a:cubicBezTo>
                  <a:cubicBezTo>
                    <a:pt x="38100" y="5194300"/>
                    <a:pt x="50800" y="5092700"/>
                    <a:pt x="50800" y="5092700"/>
                  </a:cubicBezTo>
                  <a:lnTo>
                    <a:pt x="88900" y="4991100"/>
                  </a:lnTo>
                  <a:lnTo>
                    <a:pt x="76200" y="4927600"/>
                  </a:lnTo>
                  <a:lnTo>
                    <a:pt x="88900" y="4889500"/>
                  </a:lnTo>
                  <a:lnTo>
                    <a:pt x="114300" y="4800600"/>
                  </a:lnTo>
                  <a:lnTo>
                    <a:pt x="101600" y="4648200"/>
                  </a:lnTo>
                  <a:cubicBezTo>
                    <a:pt x="101600" y="4648200"/>
                    <a:pt x="127000" y="4432300"/>
                    <a:pt x="152400" y="4381500"/>
                  </a:cubicBezTo>
                  <a:cubicBezTo>
                    <a:pt x="177800" y="4330700"/>
                    <a:pt x="152400" y="4279900"/>
                    <a:pt x="152400" y="4279900"/>
                  </a:cubicBezTo>
                  <a:lnTo>
                    <a:pt x="139700" y="4203700"/>
                  </a:lnTo>
                  <a:lnTo>
                    <a:pt x="114300" y="4114800"/>
                  </a:lnTo>
                  <a:lnTo>
                    <a:pt x="114300" y="3962400"/>
                  </a:lnTo>
                  <a:lnTo>
                    <a:pt x="139700" y="3860800"/>
                  </a:lnTo>
                  <a:lnTo>
                    <a:pt x="114300" y="3670300"/>
                  </a:lnTo>
                  <a:lnTo>
                    <a:pt x="127000" y="3403600"/>
                  </a:lnTo>
                  <a:lnTo>
                    <a:pt x="114300" y="3251200"/>
                  </a:lnTo>
                  <a:lnTo>
                    <a:pt x="114300" y="3149600"/>
                  </a:lnTo>
                  <a:lnTo>
                    <a:pt x="101600" y="3009900"/>
                  </a:lnTo>
                  <a:cubicBezTo>
                    <a:pt x="101600" y="3009900"/>
                    <a:pt x="63500" y="2959100"/>
                    <a:pt x="63500" y="2933700"/>
                  </a:cubicBezTo>
                  <a:cubicBezTo>
                    <a:pt x="63500" y="2908300"/>
                    <a:pt x="101600" y="2870200"/>
                    <a:pt x="101600" y="2870200"/>
                  </a:cubicBezTo>
                  <a:lnTo>
                    <a:pt x="190500" y="2667000"/>
                  </a:lnTo>
                  <a:cubicBezTo>
                    <a:pt x="190500" y="2667000"/>
                    <a:pt x="165100" y="2616200"/>
                    <a:pt x="203200" y="2540000"/>
                  </a:cubicBezTo>
                  <a:cubicBezTo>
                    <a:pt x="241300" y="2463800"/>
                    <a:pt x="292100" y="2311400"/>
                    <a:pt x="292100" y="2311400"/>
                  </a:cubicBezTo>
                  <a:cubicBezTo>
                    <a:pt x="292100" y="2311400"/>
                    <a:pt x="266700" y="2209800"/>
                    <a:pt x="228600" y="2146300"/>
                  </a:cubicBezTo>
                  <a:cubicBezTo>
                    <a:pt x="190500" y="2082800"/>
                    <a:pt x="177800" y="1955800"/>
                    <a:pt x="177800" y="1955800"/>
                  </a:cubicBezTo>
                  <a:lnTo>
                    <a:pt x="177800" y="1803400"/>
                  </a:lnTo>
                  <a:lnTo>
                    <a:pt x="177800" y="1638300"/>
                  </a:lnTo>
                  <a:lnTo>
                    <a:pt x="177800" y="1397000"/>
                  </a:lnTo>
                  <a:cubicBezTo>
                    <a:pt x="114300" y="1295400"/>
                    <a:pt x="139700" y="1270000"/>
                    <a:pt x="139700" y="1270000"/>
                  </a:cubicBezTo>
                  <a:lnTo>
                    <a:pt x="139700" y="1193800"/>
                  </a:lnTo>
                  <a:cubicBezTo>
                    <a:pt x="139700" y="1130300"/>
                    <a:pt x="165100" y="1016000"/>
                    <a:pt x="165100" y="1016000"/>
                  </a:cubicBezTo>
                  <a:lnTo>
                    <a:pt x="152400" y="838200"/>
                  </a:lnTo>
                  <a:cubicBezTo>
                    <a:pt x="215900" y="723900"/>
                    <a:pt x="165100" y="647700"/>
                    <a:pt x="165100" y="647700"/>
                  </a:cubicBezTo>
                  <a:cubicBezTo>
                    <a:pt x="152400" y="622300"/>
                    <a:pt x="177800" y="596900"/>
                    <a:pt x="190500" y="571500"/>
                  </a:cubicBezTo>
                  <a:cubicBezTo>
                    <a:pt x="203200" y="546100"/>
                    <a:pt x="196850" y="501650"/>
                    <a:pt x="196850" y="501650"/>
                  </a:cubicBezTo>
                  <a:cubicBezTo>
                    <a:pt x="95250" y="247650"/>
                    <a:pt x="107950" y="6350"/>
                    <a:pt x="107950" y="6350"/>
                  </a:cubicBezTo>
                  <a:lnTo>
                    <a:pt x="4038600" y="0"/>
                  </a:lnTo>
                  <a:close/>
                </a:path>
              </a:pathLst>
            </a:custGeom>
            <a:blipFill>
              <a:blip r:embed="rId3"/>
              <a:stretch>
                <a:fillRect t="-5267" b="-5267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93700" cy="5473700"/>
            </a:xfrm>
            <a:custGeom>
              <a:avLst/>
              <a:gdLst/>
              <a:ahLst/>
              <a:cxnLst/>
              <a:rect l="l" t="t" r="r" b="b"/>
              <a:pathLst>
                <a:path w="393700" h="5473700">
                  <a:moveTo>
                    <a:pt x="393700" y="5473700"/>
                  </a:moveTo>
                  <a:lnTo>
                    <a:pt x="0" y="5473700"/>
                  </a:lnTo>
                  <a:lnTo>
                    <a:pt x="0" y="0"/>
                  </a:lnTo>
                  <a:lnTo>
                    <a:pt x="393700" y="0"/>
                  </a:lnTo>
                  <a:lnTo>
                    <a:pt x="393700" y="5473700"/>
                  </a:lnTo>
                  <a:close/>
                </a:path>
              </a:pathLst>
            </a:custGeom>
            <a:blipFill>
              <a:blip r:embed="rId4"/>
              <a:stretch>
                <a:fillRect t="-275" r="-18931" b="-5006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943364" y="5767857"/>
            <a:ext cx="2057400" cy="4114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829620" y="511007"/>
            <a:ext cx="10219266" cy="2799970"/>
            <a:chOff x="0" y="0"/>
            <a:chExt cx="13625688" cy="3733293"/>
          </a:xfrm>
        </p:grpSpPr>
        <p:sp>
          <p:nvSpPr>
            <p:cNvPr id="9" name="TextBox 9"/>
            <p:cNvSpPr txBox="1"/>
            <p:nvPr/>
          </p:nvSpPr>
          <p:spPr>
            <a:xfrm>
              <a:off x="11070" y="1086643"/>
              <a:ext cx="13603549" cy="2646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12"/>
                </a:lnSpc>
              </a:pPr>
              <a:r>
                <a:rPr lang="en-US" sz="14228">
                  <a:solidFill>
                    <a:srgbClr val="004AAD"/>
                  </a:solidFill>
                  <a:latin typeface="Kollektif Bold"/>
                </a:rPr>
                <a:t>NIMBY?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13625688" cy="664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60"/>
                </a:lnSpc>
              </a:pPr>
              <a:r>
                <a:rPr lang="en-US" sz="3447" spc="582">
                  <a:solidFill>
                    <a:srgbClr val="000000"/>
                  </a:solidFill>
                  <a:latin typeface="Glacial Indifference Bold"/>
                </a:rPr>
                <a:t>WHAT IS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0089" y="3305327"/>
            <a:ext cx="10848798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 1"/>
              </a:rPr>
              <a:t>An acronym for "Not In My Backyard," describes the phenomenon in which residents of a neighbourhood designate a new development (e.g. shelter, public transportation , group home)  as inappropriate or unwanted for their local area.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85"/>
          <a:stretch>
            <a:fillRect/>
          </a:stretch>
        </p:blipFill>
        <p:spPr>
          <a:xfrm>
            <a:off x="457200" y="1790493"/>
            <a:ext cx="10897207" cy="72235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41868" y="1756549"/>
            <a:ext cx="7582117" cy="21789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026465" y="4533900"/>
            <a:ext cx="6997520" cy="48709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51119" y="1260489"/>
            <a:ext cx="15747972" cy="8388994"/>
            <a:chOff x="0" y="0"/>
            <a:chExt cx="20997295" cy="1118532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211246" y="93797"/>
              <a:ext cx="7231620" cy="3956863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503027" y="952341"/>
              <a:ext cx="7302137" cy="28412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37602" lvl="1" indent="-218801">
                <a:lnSpc>
                  <a:spcPts val="2837"/>
                </a:lnSpc>
                <a:buFont typeface="Arial"/>
                <a:buChar char="•"/>
              </a:pPr>
              <a:r>
                <a:rPr lang="en-US" altLang="zh-CN" sz="2000" dirty="0">
                  <a:solidFill>
                    <a:srgbClr val="000000"/>
                  </a:solidFill>
                  <a:latin typeface="Canva Sans 1"/>
                </a:rPr>
                <a:t>Atlanta Police Dept crime database (2022) (csv)</a:t>
              </a:r>
            </a:p>
            <a:p>
              <a:pPr marL="437602" lvl="1" indent="-218801">
                <a:lnSpc>
                  <a:spcPts val="2837"/>
                </a:lnSpc>
                <a:buFont typeface="Arial"/>
                <a:buChar char="•"/>
              </a:pPr>
              <a:r>
                <a:rPr lang="en-US" altLang="zh-CN" sz="2000" dirty="0">
                  <a:solidFill>
                    <a:srgbClr val="000000"/>
                  </a:solidFill>
                  <a:latin typeface="Canva Sans 1"/>
                </a:rPr>
                <a:t>MARTA map (csv)</a:t>
              </a:r>
            </a:p>
            <a:p>
              <a:pPr marL="437602" lvl="1" indent="-218801">
                <a:lnSpc>
                  <a:spcPts val="2837"/>
                </a:lnSpc>
                <a:buFont typeface="Arial"/>
                <a:buChar char="•"/>
              </a:pPr>
              <a:r>
                <a:rPr lang="en-US" altLang="zh-CN" sz="2000" dirty="0">
                  <a:solidFill>
                    <a:srgbClr val="000000"/>
                  </a:solidFill>
                  <a:latin typeface="Canva Sans 1"/>
                </a:rPr>
                <a:t>Atlanta neighborhood info (</a:t>
              </a:r>
              <a:r>
                <a:rPr lang="en-US" altLang="zh-CN" sz="2000" dirty="0" err="1">
                  <a:solidFill>
                    <a:srgbClr val="000000"/>
                  </a:solidFill>
                  <a:latin typeface="Canva Sans 1"/>
                </a:rPr>
                <a:t>geojson</a:t>
              </a:r>
              <a:r>
                <a:rPr lang="en-US" altLang="zh-CN" sz="2000" dirty="0">
                  <a:solidFill>
                    <a:srgbClr val="000000"/>
                  </a:solidFill>
                  <a:latin typeface="Canva Sans 1"/>
                </a:rPr>
                <a:t>)</a:t>
              </a:r>
            </a:p>
            <a:p>
              <a:pPr marL="437602" lvl="1" indent="-218801">
                <a:lnSpc>
                  <a:spcPts val="2837"/>
                </a:lnSpc>
                <a:buFont typeface="Arial"/>
                <a:buChar char="•"/>
              </a:pPr>
              <a:r>
                <a:rPr lang="en-US" altLang="zh-CN" sz="2000" dirty="0">
                  <a:solidFill>
                    <a:srgbClr val="000000"/>
                  </a:solidFill>
                  <a:latin typeface="Canva Sans 1"/>
                </a:rPr>
                <a:t>Atlanta neighborhood demographics (2020) (csv)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40294"/>
              <a:ext cx="4169924" cy="4572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6"/>
                </a:lnSpc>
              </a:pPr>
              <a:r>
                <a:rPr lang="en-US" sz="2033">
                  <a:solidFill>
                    <a:srgbClr val="000000"/>
                  </a:solidFill>
                  <a:latin typeface="Canva Sans 1"/>
                </a:rPr>
                <a:t>Data Source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69000"/>
            </a:blip>
            <a:srcRect l="5457" r="4465" b="3142"/>
            <a:stretch>
              <a:fillRect/>
            </a:stretch>
          </p:blipFill>
          <p:spPr>
            <a:xfrm>
              <a:off x="211247" y="6552388"/>
              <a:ext cx="6335016" cy="36706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2829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131556" y="6694035"/>
              <a:ext cx="2745708" cy="2943742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345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89025" y="9779423"/>
              <a:ext cx="3877972" cy="585221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>
              <a:off x="7777983" y="7999607"/>
              <a:ext cx="7225127" cy="318571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>
              <a:off x="7777983" y="5991501"/>
              <a:ext cx="7225127" cy="1776277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7777983" y="0"/>
              <a:ext cx="7254478" cy="5803582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8215858" y="3704932"/>
              <a:ext cx="1743160" cy="1934158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15" cstate="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8324870" y="4435338"/>
              <a:ext cx="475942" cy="473346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8676838" y="5098989"/>
              <a:ext cx="821200" cy="4672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82"/>
                </a:lnSpc>
              </a:pPr>
              <a:r>
                <a:rPr lang="en-US" sz="2130">
                  <a:solidFill>
                    <a:srgbClr val="FFFFFE">
                      <a:alpha val="42745"/>
                    </a:srgbClr>
                  </a:solidFill>
                  <a:latin typeface="League Spartan"/>
                </a:rPr>
                <a:t>API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8324498" y="3838431"/>
              <a:ext cx="1525881" cy="5040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144"/>
                </a:lnSpc>
              </a:pPr>
              <a:r>
                <a:rPr lang="en-US" sz="2246">
                  <a:solidFill>
                    <a:srgbClr val="FFFFFE">
                      <a:alpha val="53725"/>
                    </a:srgbClr>
                  </a:solidFill>
                  <a:latin typeface="League Spartan"/>
                </a:rPr>
                <a:t>Web</a:t>
              </a:r>
            </a:p>
          </p:txBody>
        </p: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p:blipFill>
          <p:spPr>
            <a:xfrm>
              <a:off x="11051970" y="1243853"/>
              <a:ext cx="1657938" cy="1657938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p:blipFill>
          <p:spPr>
            <a:xfrm>
              <a:off x="13099124" y="1210187"/>
              <a:ext cx="1467082" cy="1691604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p:blipFill>
          <p:spPr>
            <a:xfrm>
              <a:off x="11815823" y="3065151"/>
              <a:ext cx="2242544" cy="25739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rcRect/>
            <a:stretch>
              <a:fillRect/>
            </a:stretch>
          </p:blipFill>
          <p:spPr>
            <a:xfrm>
              <a:off x="16251661" y="2695458"/>
              <a:ext cx="4745634" cy="5265613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p:blipFill>
          <p:spPr>
            <a:xfrm rot="988208" flipH="1" flipV="1">
              <a:off x="15056133" y="5967624"/>
              <a:ext cx="2912624" cy="1824031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rcRect/>
            <a:stretch>
              <a:fillRect/>
            </a:stretch>
          </p:blipFill>
          <p:spPr>
            <a:xfrm rot="7722720" flipH="1" flipV="1">
              <a:off x="6640017" y="5572940"/>
              <a:ext cx="2656120" cy="1663395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3279100" y="4672795"/>
              <a:ext cx="697824" cy="1048643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/>
            <a:stretch>
              <a:fillRect/>
            </a:stretch>
          </p:blipFill>
          <p:spPr>
            <a:xfrm>
              <a:off x="503027" y="4042082"/>
              <a:ext cx="2980008" cy="2227556"/>
            </a:xfrm>
            <a:prstGeom prst="rect">
              <a:avLst/>
            </a:prstGeom>
          </p:spPr>
        </p:pic>
        <p:sp>
          <p:nvSpPr>
            <p:cNvPr id="24" name="TextBox 24"/>
            <p:cNvSpPr txBox="1"/>
            <p:nvPr/>
          </p:nvSpPr>
          <p:spPr>
            <a:xfrm>
              <a:off x="460504" y="4032603"/>
              <a:ext cx="3076864" cy="561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1"/>
                </a:lnSpc>
              </a:pPr>
              <a:r>
                <a:rPr lang="en-US" sz="2550">
                  <a:solidFill>
                    <a:srgbClr val="000000"/>
                  </a:solidFill>
                  <a:latin typeface="Canva Sans 1"/>
                </a:rPr>
                <a:t>Extract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033483" y="4850215"/>
              <a:ext cx="2269855" cy="561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1"/>
                </a:lnSpc>
              </a:pPr>
              <a:r>
                <a:rPr lang="en-US" sz="2550" dirty="0">
                  <a:solidFill>
                    <a:srgbClr val="000000"/>
                  </a:solidFill>
                  <a:latin typeface="Canva Sans 1"/>
                </a:rPr>
                <a:t> Transform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533054" y="4847624"/>
              <a:ext cx="1029824" cy="561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71"/>
                </a:lnSpc>
              </a:pPr>
              <a:r>
                <a:rPr lang="en-US" sz="2550" dirty="0">
                  <a:solidFill>
                    <a:srgbClr val="000000"/>
                  </a:solidFill>
                  <a:latin typeface="Canva Sans 1"/>
                </a:rPr>
                <a:t>Load</a:t>
              </a:r>
            </a:p>
          </p:txBody>
        </p:sp>
        <p:grpSp>
          <p:nvGrpSpPr>
            <p:cNvPr id="27" name="Group 27"/>
            <p:cNvGrpSpPr/>
            <p:nvPr/>
          </p:nvGrpSpPr>
          <p:grpSpPr>
            <a:xfrm>
              <a:off x="4130559" y="4347004"/>
              <a:ext cx="2664962" cy="1775372"/>
              <a:chOff x="0" y="0"/>
              <a:chExt cx="526412" cy="350691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526412" cy="350691"/>
              </a:xfrm>
              <a:custGeom>
                <a:avLst/>
                <a:gdLst/>
                <a:ahLst/>
                <a:cxnLst/>
                <a:rect l="l" t="t" r="r" b="b"/>
                <a:pathLst>
                  <a:path w="526412" h="350691">
                    <a:moveTo>
                      <a:pt x="156394" y="0"/>
                    </a:moveTo>
                    <a:lnTo>
                      <a:pt x="370018" y="0"/>
                    </a:lnTo>
                    <a:cubicBezTo>
                      <a:pt x="456392" y="0"/>
                      <a:pt x="526412" y="70020"/>
                      <a:pt x="526412" y="156394"/>
                    </a:cubicBezTo>
                    <a:lnTo>
                      <a:pt x="526412" y="194297"/>
                    </a:lnTo>
                    <a:cubicBezTo>
                      <a:pt x="526412" y="280671"/>
                      <a:pt x="456392" y="350691"/>
                      <a:pt x="370018" y="350691"/>
                    </a:cubicBezTo>
                    <a:lnTo>
                      <a:pt x="156394" y="350691"/>
                    </a:lnTo>
                    <a:cubicBezTo>
                      <a:pt x="114916" y="350691"/>
                      <a:pt x="75136" y="334214"/>
                      <a:pt x="45807" y="304884"/>
                    </a:cubicBezTo>
                    <a:cubicBezTo>
                      <a:pt x="16477" y="275555"/>
                      <a:pt x="0" y="235775"/>
                      <a:pt x="0" y="194297"/>
                    </a:cubicBezTo>
                    <a:lnTo>
                      <a:pt x="0" y="156394"/>
                    </a:lnTo>
                    <a:cubicBezTo>
                      <a:pt x="0" y="70020"/>
                      <a:pt x="70020" y="0"/>
                      <a:pt x="156394" y="0"/>
                    </a:cubicBezTo>
                    <a:close/>
                  </a:path>
                </a:pathLst>
              </a:custGeom>
              <a:solidFill>
                <a:srgbClr val="73B50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57150"/>
                <a:ext cx="812800" cy="869950"/>
              </a:xfrm>
              <a:prstGeom prst="rect">
                <a:avLst/>
              </a:prstGeom>
            </p:spPr>
            <p:txBody>
              <a:bodyPr lIns="64167" tIns="64167" rIns="64167" bIns="64167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4216797" y="4517858"/>
              <a:ext cx="2492486" cy="12215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 1"/>
                </a:rPr>
                <a:t>Geojson:</a:t>
              </a:r>
            </a:p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Canva Sans 1"/>
                </a:rPr>
                <a:t>Crimes,Station</a:t>
              </a:r>
            </a:p>
          </p:txBody>
        </p:sp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rcRect/>
            <a:stretch>
              <a:fillRect/>
            </a:stretch>
          </p:blipFill>
          <p:spPr>
            <a:xfrm>
              <a:off x="8011607" y="1815631"/>
              <a:ext cx="2126139" cy="1700911"/>
            </a:xfrm>
            <a:prstGeom prst="rect">
              <a:avLst/>
            </a:prstGeom>
          </p:spPr>
        </p:pic>
        <p:sp>
          <p:nvSpPr>
            <p:cNvPr id="32" name="TextBox 32"/>
            <p:cNvSpPr txBox="1"/>
            <p:nvPr/>
          </p:nvSpPr>
          <p:spPr>
            <a:xfrm>
              <a:off x="8131124" y="1818662"/>
              <a:ext cx="2298403" cy="16494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38"/>
                </a:lnSpc>
              </a:pPr>
              <a:r>
                <a:rPr lang="en-US" sz="2027">
                  <a:solidFill>
                    <a:srgbClr val="FFFFFE"/>
                  </a:solidFill>
                  <a:latin typeface="Canva Sans 1"/>
                </a:rPr>
                <a:t>Data:</a:t>
              </a:r>
            </a:p>
            <a:p>
              <a:pPr>
                <a:lnSpc>
                  <a:spcPts val="3579"/>
                </a:lnSpc>
              </a:pPr>
              <a:r>
                <a:rPr lang="en-US" sz="2556">
                  <a:solidFill>
                    <a:srgbClr val="FFFFFE"/>
                  </a:solidFill>
                  <a:latin typeface="Canva Sans 1"/>
                </a:rPr>
                <a:t>geojson</a:t>
              </a:r>
            </a:p>
            <a:p>
              <a:pPr>
                <a:lnSpc>
                  <a:spcPts val="3579"/>
                </a:lnSpc>
              </a:pPr>
              <a:r>
                <a:rPr lang="en-US" sz="2556">
                  <a:solidFill>
                    <a:srgbClr val="FFFFFE"/>
                  </a:solidFill>
                  <a:latin typeface="Canva Sans 1"/>
                </a:rPr>
                <a:t>files</a:t>
              </a:r>
            </a:p>
          </p:txBody>
        </p:sp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>
              <a:fillRect/>
            </a:stretch>
          </p:blipFill>
          <p:spPr>
            <a:xfrm rot="16200000">
              <a:off x="6953004" y="1429515"/>
              <a:ext cx="845957" cy="1271249"/>
            </a:xfrm>
            <a:prstGeom prst="rect">
              <a:avLst/>
            </a:prstGeom>
          </p:spPr>
        </p:pic>
        <p:pic>
          <p:nvPicPr>
            <p:cNvPr id="34" name="Picture 34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>
              <a:fillRect/>
            </a:stretch>
          </p:blipFill>
          <p:spPr>
            <a:xfrm rot="-7619650">
              <a:off x="6909893" y="3322959"/>
              <a:ext cx="932179" cy="1400816"/>
            </a:xfrm>
            <a:prstGeom prst="rect">
              <a:avLst/>
            </a:prstGeom>
          </p:spPr>
        </p:pic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>
              <a:fillRect/>
            </a:stretch>
          </p:blipFill>
          <p:spPr>
            <a:xfrm rot="-5400000">
              <a:off x="6722846" y="8498660"/>
              <a:ext cx="932179" cy="1400816"/>
            </a:xfrm>
            <a:prstGeom prst="rect">
              <a:avLst/>
            </a:prstGeom>
          </p:spPr>
        </p:pic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rcRect/>
            <a:stretch>
              <a:fillRect/>
            </a:stretch>
          </p:blipFill>
          <p:spPr>
            <a:xfrm rot="1585656">
              <a:off x="13947431" y="2110669"/>
              <a:ext cx="2784713" cy="1169579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8346413" y="510207"/>
              <a:ext cx="2294864" cy="866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78"/>
                </a:lnSpc>
              </a:pPr>
              <a:r>
                <a:rPr lang="en-US" sz="3913">
                  <a:solidFill>
                    <a:srgbClr val="000000"/>
                  </a:solidFill>
                  <a:latin typeface="Canva Sans 1 Bold"/>
                </a:rPr>
                <a:t>static</a:t>
              </a:r>
            </a:p>
          </p:txBody>
        </p:sp>
        <p:pic>
          <p:nvPicPr>
            <p:cNvPr id="38" name="Picture 38"/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/>
            <a:stretch>
              <a:fillRect/>
            </a:stretch>
          </p:blipFill>
          <p:spPr>
            <a:xfrm rot="-2134691">
              <a:off x="11477730" y="2557088"/>
              <a:ext cx="676186" cy="1016126"/>
            </a:xfrm>
            <a:prstGeom prst="rect">
              <a:avLst/>
            </a:prstGeom>
          </p:spPr>
        </p:pic>
      </p:grpSp>
      <p:sp>
        <p:nvSpPr>
          <p:cNvPr id="39" name="TextBox 39"/>
          <p:cNvSpPr txBox="1"/>
          <p:nvPr/>
        </p:nvSpPr>
        <p:spPr>
          <a:xfrm>
            <a:off x="148030" y="90196"/>
            <a:ext cx="17954151" cy="117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4AAD"/>
                </a:solidFill>
                <a:latin typeface="Kollektif Bold"/>
              </a:rPr>
              <a:t>Coding Approach</a:t>
            </a:r>
            <a:r>
              <a:rPr lang="en-US" sz="6800">
                <a:solidFill>
                  <a:srgbClr val="004AAD"/>
                </a:solidFill>
                <a:latin typeface="Kollektif"/>
              </a:rPr>
              <a:t>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643" r="1266"/>
          <a:stretch>
            <a:fillRect/>
          </a:stretch>
        </p:blipFill>
        <p:spPr>
          <a:xfrm>
            <a:off x="383136" y="2411104"/>
            <a:ext cx="3860501" cy="643197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4563"/>
          <a:stretch>
            <a:fillRect/>
          </a:stretch>
        </p:blipFill>
        <p:spPr>
          <a:xfrm>
            <a:off x="9384178" y="2444996"/>
            <a:ext cx="5023377" cy="561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962" r="2522"/>
          <a:stretch>
            <a:fillRect/>
          </a:stretch>
        </p:blipFill>
        <p:spPr>
          <a:xfrm>
            <a:off x="13518022" y="2753067"/>
            <a:ext cx="4690506" cy="40668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t="4155" b="4155"/>
          <a:stretch>
            <a:fillRect/>
          </a:stretch>
        </p:blipFill>
        <p:spPr>
          <a:xfrm>
            <a:off x="4530093" y="2680477"/>
            <a:ext cx="4757039" cy="602215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3136" y="8776408"/>
            <a:ext cx="3137420" cy="153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146" u="none" spc="362">
                <a:solidFill>
                  <a:srgbClr val="000000"/>
                </a:solidFill>
                <a:latin typeface="Glacial Indifference Bold"/>
              </a:rPr>
              <a:t>NEIGHBORHOOD AND CRIME INFOBOX</a:t>
            </a:r>
          </a:p>
          <a:p>
            <a:pPr marL="0" lvl="0" indent="0" algn="l">
              <a:lnSpc>
                <a:spcPts val="2769"/>
              </a:lnSpc>
              <a:spcBef>
                <a:spcPct val="0"/>
              </a:spcBef>
            </a:pPr>
            <a:endParaRPr lang="en-US" sz="2146" u="none" spc="362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85647" y="9210675"/>
            <a:ext cx="2445931" cy="70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4"/>
              </a:lnSpc>
            </a:pPr>
            <a:r>
              <a:rPr lang="en-US" sz="2146" spc="362">
                <a:solidFill>
                  <a:srgbClr val="000000"/>
                </a:solidFill>
                <a:latin typeface="Glacial Indifference Bold"/>
              </a:rPr>
              <a:t>HEATMAP</a:t>
            </a:r>
          </a:p>
          <a:p>
            <a:pPr marL="0" lvl="0" indent="0" algn="ctr">
              <a:lnSpc>
                <a:spcPts val="2769"/>
              </a:lnSpc>
              <a:spcBef>
                <a:spcPct val="0"/>
              </a:spcBef>
            </a:pPr>
            <a:endParaRPr lang="en-US" sz="2146" spc="362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72901" y="9191625"/>
            <a:ext cx="2445931" cy="384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146" spc="362">
                <a:solidFill>
                  <a:srgbClr val="000000"/>
                </a:solidFill>
                <a:latin typeface="Glacial Indifference Bold"/>
              </a:rPr>
              <a:t>BAR CHART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19082" y="9191625"/>
            <a:ext cx="2445931" cy="384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146" spc="362">
                <a:solidFill>
                  <a:srgbClr val="000000"/>
                </a:solidFill>
                <a:latin typeface="Glacial Indifference Bold"/>
              </a:rPr>
              <a:t>RADAR CHART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48411" y="30646"/>
            <a:ext cx="8274472" cy="179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9"/>
              </a:lnSpc>
            </a:pPr>
            <a:r>
              <a:rPr lang="en-US" sz="10399">
                <a:solidFill>
                  <a:srgbClr val="004AAD"/>
                </a:solidFill>
                <a:latin typeface="Kollektif Bold"/>
              </a:rPr>
              <a:t>Visualization</a:t>
            </a:r>
            <a:r>
              <a:rPr lang="en-US" sz="10399">
                <a:solidFill>
                  <a:srgbClr val="000000"/>
                </a:solidFill>
                <a:latin typeface="Kollektif Bold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516750"/>
            <a:ext cx="18288000" cy="1393013"/>
            <a:chOff x="0" y="0"/>
            <a:chExt cx="5355923" cy="4079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55923" cy="407965"/>
            </a:xfrm>
            <a:custGeom>
              <a:avLst/>
              <a:gdLst/>
              <a:ahLst/>
              <a:cxnLst/>
              <a:rect l="l" t="t" r="r" b="b"/>
              <a:pathLst>
                <a:path w="5355923" h="407965">
                  <a:moveTo>
                    <a:pt x="0" y="0"/>
                  </a:moveTo>
                  <a:lnTo>
                    <a:pt x="5355923" y="0"/>
                  </a:lnTo>
                  <a:lnTo>
                    <a:pt x="5355923" y="407965"/>
                  </a:lnTo>
                  <a:lnTo>
                    <a:pt x="0" y="407965"/>
                  </a:lnTo>
                  <a:close/>
                </a:path>
              </a:pathLst>
            </a:custGeom>
            <a:solidFill>
              <a:srgbClr val="0F0052">
                <a:alpha val="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31546" y="780051"/>
            <a:ext cx="261129" cy="258174"/>
            <a:chOff x="0" y="0"/>
            <a:chExt cx="68775" cy="679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8775" cy="67996"/>
            </a:xfrm>
            <a:custGeom>
              <a:avLst/>
              <a:gdLst/>
              <a:ahLst/>
              <a:cxnLst/>
              <a:rect l="l" t="t" r="r" b="b"/>
              <a:pathLst>
                <a:path w="68775" h="67996">
                  <a:moveTo>
                    <a:pt x="0" y="0"/>
                  </a:moveTo>
                  <a:lnTo>
                    <a:pt x="68775" y="0"/>
                  </a:lnTo>
                  <a:lnTo>
                    <a:pt x="68775" y="67996"/>
                  </a:lnTo>
                  <a:lnTo>
                    <a:pt x="0" y="67996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998171" y="780051"/>
            <a:ext cx="261129" cy="258174"/>
            <a:chOff x="0" y="0"/>
            <a:chExt cx="68775" cy="679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775" cy="67996"/>
            </a:xfrm>
            <a:custGeom>
              <a:avLst/>
              <a:gdLst/>
              <a:ahLst/>
              <a:cxnLst/>
              <a:rect l="l" t="t" r="r" b="b"/>
              <a:pathLst>
                <a:path w="68775" h="67996">
                  <a:moveTo>
                    <a:pt x="0" y="0"/>
                  </a:moveTo>
                  <a:lnTo>
                    <a:pt x="68775" y="0"/>
                  </a:lnTo>
                  <a:lnTo>
                    <a:pt x="68775" y="67996"/>
                  </a:lnTo>
                  <a:lnTo>
                    <a:pt x="0" y="67996"/>
                  </a:lnTo>
                  <a:close/>
                </a:path>
              </a:pathLst>
            </a:custGeom>
            <a:solidFill>
              <a:srgbClr val="E89E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60842" y="780051"/>
            <a:ext cx="261129" cy="258174"/>
            <a:chOff x="0" y="0"/>
            <a:chExt cx="68775" cy="679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775" cy="67996"/>
            </a:xfrm>
            <a:custGeom>
              <a:avLst/>
              <a:gdLst/>
              <a:ahLst/>
              <a:cxnLst/>
              <a:rect l="l" t="t" r="r" b="b"/>
              <a:pathLst>
                <a:path w="68775" h="67996">
                  <a:moveTo>
                    <a:pt x="0" y="0"/>
                  </a:moveTo>
                  <a:lnTo>
                    <a:pt x="68775" y="0"/>
                  </a:lnTo>
                  <a:lnTo>
                    <a:pt x="68775" y="67996"/>
                  </a:lnTo>
                  <a:lnTo>
                    <a:pt x="0" y="67996"/>
                  </a:lnTo>
                  <a:close/>
                </a:path>
              </a:pathLst>
            </a:custGeom>
            <a:solidFill>
              <a:srgbClr val="36699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99404" y="9258300"/>
            <a:ext cx="261129" cy="258174"/>
            <a:chOff x="0" y="0"/>
            <a:chExt cx="68775" cy="679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775" cy="67996"/>
            </a:xfrm>
            <a:custGeom>
              <a:avLst/>
              <a:gdLst/>
              <a:ahLst/>
              <a:cxnLst/>
              <a:rect l="l" t="t" r="r" b="b"/>
              <a:pathLst>
                <a:path w="68775" h="67996">
                  <a:moveTo>
                    <a:pt x="0" y="0"/>
                  </a:moveTo>
                  <a:lnTo>
                    <a:pt x="68775" y="0"/>
                  </a:lnTo>
                  <a:lnTo>
                    <a:pt x="68775" y="67996"/>
                  </a:lnTo>
                  <a:lnTo>
                    <a:pt x="0" y="67996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66029" y="9258300"/>
            <a:ext cx="261129" cy="258174"/>
            <a:chOff x="0" y="0"/>
            <a:chExt cx="68775" cy="679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775" cy="67996"/>
            </a:xfrm>
            <a:custGeom>
              <a:avLst/>
              <a:gdLst/>
              <a:ahLst/>
              <a:cxnLst/>
              <a:rect l="l" t="t" r="r" b="b"/>
              <a:pathLst>
                <a:path w="68775" h="67996">
                  <a:moveTo>
                    <a:pt x="0" y="0"/>
                  </a:moveTo>
                  <a:lnTo>
                    <a:pt x="68775" y="0"/>
                  </a:lnTo>
                  <a:lnTo>
                    <a:pt x="68775" y="67996"/>
                  </a:lnTo>
                  <a:lnTo>
                    <a:pt x="0" y="67996"/>
                  </a:lnTo>
                  <a:close/>
                </a:path>
              </a:pathLst>
            </a:custGeom>
            <a:solidFill>
              <a:srgbClr val="E89E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9258300"/>
            <a:ext cx="261129" cy="258174"/>
            <a:chOff x="0" y="0"/>
            <a:chExt cx="68775" cy="6799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8775" cy="67996"/>
            </a:xfrm>
            <a:custGeom>
              <a:avLst/>
              <a:gdLst/>
              <a:ahLst/>
              <a:cxnLst/>
              <a:rect l="l" t="t" r="r" b="b"/>
              <a:pathLst>
                <a:path w="68775" h="67996">
                  <a:moveTo>
                    <a:pt x="0" y="0"/>
                  </a:moveTo>
                  <a:lnTo>
                    <a:pt x="68775" y="0"/>
                  </a:lnTo>
                  <a:lnTo>
                    <a:pt x="68775" y="67996"/>
                  </a:lnTo>
                  <a:lnTo>
                    <a:pt x="0" y="67996"/>
                  </a:lnTo>
                  <a:close/>
                </a:path>
              </a:pathLst>
            </a:custGeom>
            <a:solidFill>
              <a:srgbClr val="36699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298433" y="10094744"/>
            <a:ext cx="2980811" cy="192256"/>
            <a:chOff x="0" y="0"/>
            <a:chExt cx="785070" cy="506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85070" cy="50635"/>
            </a:xfrm>
            <a:custGeom>
              <a:avLst/>
              <a:gdLst/>
              <a:ahLst/>
              <a:cxnLst/>
              <a:rect l="l" t="t" r="r" b="b"/>
              <a:pathLst>
                <a:path w="785070" h="50635">
                  <a:moveTo>
                    <a:pt x="0" y="0"/>
                  </a:moveTo>
                  <a:lnTo>
                    <a:pt x="785070" y="0"/>
                  </a:lnTo>
                  <a:lnTo>
                    <a:pt x="785070" y="50635"/>
                  </a:lnTo>
                  <a:lnTo>
                    <a:pt x="0" y="50635"/>
                  </a:lnTo>
                  <a:close/>
                </a:path>
              </a:pathLst>
            </a:custGeom>
            <a:solidFill>
              <a:srgbClr val="8B008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72240" y="614045"/>
            <a:ext cx="1137113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99"/>
              </a:lnSpc>
            </a:pPr>
            <a:r>
              <a:rPr lang="en-US" sz="3399" spc="-101" dirty="0">
                <a:solidFill>
                  <a:srgbClr val="004AAD"/>
                </a:solidFill>
                <a:latin typeface="Kollektif Bold"/>
              </a:rPr>
              <a:t>Proximity of Crimes and MARTA Rail Stations, 2022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86435" y="1769993"/>
            <a:ext cx="4108420" cy="1574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5"/>
              </a:lnSpc>
            </a:pPr>
            <a:r>
              <a:rPr lang="en-US" sz="4496" spc="-224" dirty="0">
                <a:solidFill>
                  <a:srgbClr val="000000"/>
                </a:solidFill>
                <a:latin typeface="Roboto Condensed Bold"/>
              </a:rPr>
              <a:t>CONCLUSION</a:t>
            </a:r>
          </a:p>
          <a:p>
            <a:pPr>
              <a:lnSpc>
                <a:spcPts val="6295"/>
              </a:lnSpc>
            </a:pPr>
            <a:endParaRPr lang="en-US" sz="4496" spc="-224" dirty="0">
              <a:solidFill>
                <a:srgbClr val="000000"/>
              </a:solidFill>
              <a:latin typeface="Roboto Condensed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72240" y="3260446"/>
            <a:ext cx="13553359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6111" lvl="1" indent="-313055" algn="just">
              <a:lnSpc>
                <a:spcPts val="4408"/>
              </a:lnSpc>
              <a:buFont typeface="Arial"/>
              <a:buChar char="•"/>
            </a:pPr>
            <a:r>
              <a:rPr lang="en-US" sz="2900" spc="-87" dirty="0">
                <a:solidFill>
                  <a:srgbClr val="000000"/>
                </a:solidFill>
                <a:latin typeface="Hind Guntur Medium"/>
              </a:rPr>
              <a:t>Some correlation between the location of MARTA stations and crimes reported in Atlanta in 2022.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0" y="4446993"/>
            <a:ext cx="18288000" cy="1393013"/>
            <a:chOff x="0" y="0"/>
            <a:chExt cx="5355923" cy="40796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355923" cy="407965"/>
            </a:xfrm>
            <a:custGeom>
              <a:avLst/>
              <a:gdLst/>
              <a:ahLst/>
              <a:cxnLst/>
              <a:rect l="l" t="t" r="r" b="b"/>
              <a:pathLst>
                <a:path w="5355923" h="407965">
                  <a:moveTo>
                    <a:pt x="0" y="0"/>
                  </a:moveTo>
                  <a:lnTo>
                    <a:pt x="5355923" y="0"/>
                  </a:lnTo>
                  <a:lnTo>
                    <a:pt x="5355923" y="407965"/>
                  </a:lnTo>
                  <a:lnTo>
                    <a:pt x="0" y="407965"/>
                  </a:lnTo>
                  <a:close/>
                </a:path>
              </a:pathLst>
            </a:custGeom>
            <a:solidFill>
              <a:srgbClr val="0F0052">
                <a:alpha val="3922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733062" y="4742072"/>
            <a:ext cx="4108420" cy="1574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5"/>
              </a:lnSpc>
            </a:pPr>
            <a:r>
              <a:rPr lang="en-US" sz="4496" spc="-224" dirty="0">
                <a:solidFill>
                  <a:srgbClr val="000000"/>
                </a:solidFill>
                <a:latin typeface="Roboto Condensed Bold"/>
              </a:rPr>
              <a:t>DISCUSSION</a:t>
            </a:r>
          </a:p>
          <a:p>
            <a:pPr>
              <a:lnSpc>
                <a:spcPts val="6295"/>
              </a:lnSpc>
            </a:pPr>
            <a:endParaRPr lang="en-US" sz="4496" spc="-224" dirty="0">
              <a:solidFill>
                <a:srgbClr val="000000"/>
              </a:solidFill>
              <a:latin typeface="Roboto Condensed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472371" y="5811432"/>
            <a:ext cx="12462353" cy="3500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6111" lvl="1" indent="-313055" algn="just">
              <a:lnSpc>
                <a:spcPts val="3857"/>
              </a:lnSpc>
              <a:buFont typeface="Arial"/>
              <a:buChar char="•"/>
            </a:pPr>
            <a:r>
              <a:rPr lang="en-US" sz="2900" spc="-87" dirty="0">
                <a:solidFill>
                  <a:srgbClr val="000000"/>
                </a:solidFill>
                <a:latin typeface="Hind Guntur Medium"/>
              </a:rPr>
              <a:t>Weigh vs potential benefits: traffic, environmental, health, and other societal factors</a:t>
            </a:r>
          </a:p>
          <a:p>
            <a:pPr marL="626111" lvl="1" indent="-313055" algn="just">
              <a:lnSpc>
                <a:spcPts val="3857"/>
              </a:lnSpc>
              <a:buFont typeface="Arial"/>
              <a:buChar char="•"/>
            </a:pPr>
            <a:r>
              <a:rPr lang="en-US" sz="2900" spc="-87" dirty="0">
                <a:solidFill>
                  <a:srgbClr val="000000"/>
                </a:solidFill>
                <a:latin typeface="Hind Guntur Medium"/>
              </a:rPr>
              <a:t>Need to corroborate findings from other cities with rail stations</a:t>
            </a:r>
          </a:p>
          <a:p>
            <a:pPr marL="626111" lvl="1" indent="-313055" algn="just">
              <a:lnSpc>
                <a:spcPts val="3857"/>
              </a:lnSpc>
              <a:buFont typeface="Arial"/>
              <a:buChar char="•"/>
            </a:pPr>
            <a:r>
              <a:rPr lang="en-US" sz="2900" spc="-87" dirty="0">
                <a:solidFill>
                  <a:srgbClr val="000000"/>
                </a:solidFill>
                <a:latin typeface="Hind Guntur Medium"/>
              </a:rPr>
              <a:t>Other confounding factors:</a:t>
            </a:r>
          </a:p>
          <a:p>
            <a:pPr marL="1083311" lvl="2" indent="-313055" algn="just">
              <a:lnSpc>
                <a:spcPts val="3857"/>
              </a:lnSpc>
              <a:buFont typeface="Arial"/>
              <a:buChar char="•"/>
            </a:pPr>
            <a:r>
              <a:rPr lang="en-US" sz="2900" spc="-87" dirty="0">
                <a:solidFill>
                  <a:srgbClr val="000000"/>
                </a:solidFill>
                <a:latin typeface="Hind Guntur Medium"/>
              </a:rPr>
              <a:t>Proximity to high-traffic locations (e.g. shopping malls). </a:t>
            </a:r>
          </a:p>
          <a:p>
            <a:pPr marL="1083311" lvl="2" indent="-313055" algn="just">
              <a:lnSpc>
                <a:spcPts val="3857"/>
              </a:lnSpc>
              <a:buFont typeface="Arial"/>
              <a:buChar char="•"/>
            </a:pPr>
            <a:r>
              <a:rPr lang="en-US" sz="2900" spc="-87" dirty="0">
                <a:solidFill>
                  <a:srgbClr val="000000"/>
                </a:solidFill>
                <a:latin typeface="Hind Guntur Medium"/>
              </a:rPr>
              <a:t>Location of MARTA rail stations in urban vs rural/suburban neighborhoods</a:t>
            </a:r>
          </a:p>
          <a:p>
            <a:pPr marL="1083311" lvl="2" indent="-313055" algn="just">
              <a:lnSpc>
                <a:spcPts val="3857"/>
              </a:lnSpc>
              <a:buFont typeface="Arial"/>
              <a:buChar char="•"/>
            </a:pPr>
            <a:r>
              <a:rPr lang="en-US" sz="2900" spc="-87" dirty="0">
                <a:solidFill>
                  <a:srgbClr val="000000"/>
                </a:solidFill>
                <a:latin typeface="Hind Guntur Medium"/>
              </a:rPr>
              <a:t>Level of security measures nearby MARTA rail stations</a:t>
            </a:r>
          </a:p>
        </p:txBody>
      </p:sp>
      <p:pic>
        <p:nvPicPr>
          <p:cNvPr id="35" name="Picture 3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9910960-A3FA-7F14-75E4-4FAFEAF5C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21" y="4710799"/>
            <a:ext cx="5010150" cy="5248275"/>
          </a:xfrm>
          <a:prstGeom prst="rect">
            <a:avLst/>
          </a:prstGeom>
        </p:spPr>
      </p:pic>
      <p:pic>
        <p:nvPicPr>
          <p:cNvPr id="37" name="Picture 36" descr="Map&#10;&#10;Description automatically generated">
            <a:extLst>
              <a:ext uri="{FF2B5EF4-FFF2-40B4-BE49-F238E27FC236}">
                <a16:creationId xmlns:a16="http://schemas.microsoft.com/office/drawing/2014/main" id="{8E7129AA-B7FF-94BA-9551-C2A2A22F4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13" y="717225"/>
            <a:ext cx="3269825" cy="49233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892</TotalTime>
  <Words>404</Words>
  <Application>Microsoft Office PowerPoint</Application>
  <PresentationFormat>Custom</PresentationFormat>
  <Paragraphs>55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9" baseType="lpstr">
      <vt:lpstr>Roboto Condensed Bold</vt:lpstr>
      <vt:lpstr>Canva Sans 1 Bold</vt:lpstr>
      <vt:lpstr>League Spartan</vt:lpstr>
      <vt:lpstr>Canva Sans 1</vt:lpstr>
      <vt:lpstr>Consolas</vt:lpstr>
      <vt:lpstr>Kollektif</vt:lpstr>
      <vt:lpstr>Kollektif Bold</vt:lpstr>
      <vt:lpstr>Glacial Indifference Bold</vt:lpstr>
      <vt:lpstr>Alice</vt:lpstr>
      <vt:lpstr>Hind Guntur Medium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Secret of NIMBY</dc:title>
  <dc:creator>Meeyoung Park</dc:creator>
  <cp:lastModifiedBy>Meeyoung Park</cp:lastModifiedBy>
  <cp:revision>4</cp:revision>
  <dcterms:created xsi:type="dcterms:W3CDTF">2006-08-16T00:00:00Z</dcterms:created>
  <dcterms:modified xsi:type="dcterms:W3CDTF">2023-01-17T17:19:39Z</dcterms:modified>
  <dc:identifier>DAFXOmL5ecU</dc:identifier>
</cp:coreProperties>
</file>